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ervale Script" panose="03060506000000020000" pitchFamily="66" charset="0"/>
      <p:regular r:id="rId14"/>
    </p:embeddedFont>
    <p:embeddedFont>
      <p:font typeface="Berlin Sans FB Demi" panose="020E0802020502020306" pitchFamily="34" charset="0"/>
      <p:bold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8339" autoAdjust="0"/>
  </p:normalViewPr>
  <p:slideViewPr>
    <p:cSldViewPr snapToGrid="0">
      <p:cViewPr varScale="1">
        <p:scale>
          <a:sx n="31" d="100"/>
          <a:sy n="31" d="100"/>
        </p:scale>
        <p:origin x="2178" y="54"/>
      </p:cViewPr>
      <p:guideLst/>
    </p:cSldViewPr>
  </p:slideViewPr>
  <p:notesTextViewPr>
    <p:cViewPr>
      <p:scale>
        <a:sx n="1" d="1"/>
        <a:sy n="1" d="1"/>
      </p:scale>
      <p:origin x="0" y="0"/>
    </p:cViewPr>
  </p:notesTextViewPr>
  <p:notesViewPr>
    <p:cSldViewPr snapToGrid="0">
      <p:cViewPr varScale="1">
        <p:scale>
          <a:sx n="52" d="100"/>
          <a:sy n="52" d="100"/>
        </p:scale>
        <p:origin x="2862"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94922" cy="458788"/>
          </a:xfrm>
          <a:prstGeom prst="rect">
            <a:avLst/>
          </a:prstGeom>
        </p:spPr>
        <p:txBody>
          <a:bodyPr vert="horz" lIns="91440" tIns="45720" rIns="91440" bIns="45720" rtlCol="0"/>
          <a:lstStyle>
            <a:lvl1pPr algn="l">
              <a:defRPr sz="1200"/>
            </a:lvl1pPr>
          </a:lstStyle>
          <a:p>
            <a:r>
              <a:rPr lang="en-US" sz="2000" dirty="0">
                <a:latin typeface="Mervale Script" panose="03060506000000020000" pitchFamily="66" charset="0"/>
              </a:rPr>
              <a:t>The Christian’s Responsibility in the World</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28, 2017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5EF85AA-4CEB-46D6-8495-62216EAF83EE}" type="slidenum">
              <a:rPr lang="en-US" smtClean="0"/>
              <a:t>‹#›</a:t>
            </a:fld>
            <a:endParaRPr lang="en-US" dirty="0"/>
          </a:p>
        </p:txBody>
      </p:sp>
    </p:spTree>
    <p:extLst>
      <p:ext uri="{BB962C8B-B14F-4D97-AF65-F5344CB8AC3E}">
        <p14:creationId xmlns:p14="http://schemas.microsoft.com/office/powerpoint/2010/main" val="334330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DECBA-D2D8-4E19-A7C5-7182A15D7047}" type="datetimeFigureOut">
              <a:rPr lang="en-US" smtClean="0"/>
              <a:t>5/27/2017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D4EA8-5C2E-47E3-8D92-6465019E02D5}" type="slidenum">
              <a:rPr lang="en-US" smtClean="0"/>
              <a:t>‹#›</a:t>
            </a:fld>
            <a:endParaRPr lang="en-US"/>
          </a:p>
        </p:txBody>
      </p:sp>
    </p:spTree>
    <p:extLst>
      <p:ext uri="{BB962C8B-B14F-4D97-AF65-F5344CB8AC3E}">
        <p14:creationId xmlns:p14="http://schemas.microsoft.com/office/powerpoint/2010/main" val="27600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(Philippians 2:14-16), </a:t>
            </a:r>
            <a:r>
              <a:rPr lang="en-US" b="0" i="1" dirty="0"/>
              <a:t>“Do all things without complaining and disputing, </a:t>
            </a:r>
            <a:r>
              <a:rPr lang="en-US" b="0" i="1" baseline="30000" dirty="0"/>
              <a:t>15</a:t>
            </a:r>
            <a:r>
              <a:rPr lang="en-US" b="0" i="1" dirty="0"/>
              <a:t> that you may </a:t>
            </a:r>
            <a:r>
              <a:rPr lang="en-US" b="0" i="1" u="sng" dirty="0"/>
              <a:t>become blameless and harmless</a:t>
            </a:r>
            <a:r>
              <a:rPr lang="en-US" b="0" i="1" dirty="0"/>
              <a:t>, children of God without fault in the midst of a crooked and perverse generation, among whom you </a:t>
            </a:r>
            <a:r>
              <a:rPr lang="en-US" b="0" i="1" u="sng" dirty="0"/>
              <a:t>shine as lights in the world</a:t>
            </a:r>
            <a:r>
              <a:rPr lang="en-US" b="0" i="1" dirty="0"/>
              <a:t>, 16 </a:t>
            </a:r>
            <a:r>
              <a:rPr lang="en-US" b="0" i="1" u="sng" dirty="0"/>
              <a:t>holding fast the word of life</a:t>
            </a:r>
            <a:r>
              <a:rPr lang="en-US" b="0" i="1" dirty="0"/>
              <a:t>, so that I may rejoice in the day of Christ that I have not run in vain or labored in vain.”</a:t>
            </a:r>
          </a:p>
          <a:p>
            <a:pPr marL="628650" lvl="1" indent="-171450">
              <a:buFont typeface="Arial" panose="020B0604020202020204" pitchFamily="34" charset="0"/>
              <a:buChar char="•"/>
            </a:pPr>
            <a:r>
              <a:rPr lang="en-US" b="0" i="0" dirty="0"/>
              <a:t>It is obvious that a Christian has a responsibility to His God</a:t>
            </a:r>
          </a:p>
          <a:p>
            <a:pPr marL="628650" lvl="1" indent="-171450">
              <a:buFont typeface="Arial" panose="020B0604020202020204" pitchFamily="34" charset="0"/>
              <a:buChar char="•"/>
            </a:pPr>
            <a:r>
              <a:rPr lang="en-US" b="0" i="0" dirty="0"/>
              <a:t>Likewise, it is evident that he has an obligation to his brothers and sisters in Christ</a:t>
            </a:r>
          </a:p>
          <a:p>
            <a:pPr marL="628650" lvl="1" indent="-171450">
              <a:buFont typeface="Arial" panose="020B0604020202020204" pitchFamily="34" charset="0"/>
              <a:buChar char="•"/>
            </a:pPr>
            <a:r>
              <a:rPr lang="en-US" b="0" i="0" dirty="0"/>
              <a:t>Our text indicates a responsibility toward “the world.”  Here we do not have reference to the influence and powers of evil, but rather mankind in general.</a:t>
            </a:r>
          </a:p>
          <a:p>
            <a:pPr marL="628650" lvl="1" indent="-171450">
              <a:buFont typeface="Arial" panose="020B0604020202020204" pitchFamily="34" charset="0"/>
              <a:buChar char="•"/>
            </a:pPr>
            <a:r>
              <a:rPr lang="en-US" b="0" i="0" dirty="0"/>
              <a:t>How are we to interact with those we of necessity contact from day to day</a:t>
            </a:r>
          </a:p>
          <a:p>
            <a:pPr lvl="1"/>
            <a:endParaRPr lang="en-US" dirty="0"/>
          </a:p>
          <a:p>
            <a:pPr lvl="0"/>
            <a:r>
              <a:rPr lang="en-US" dirty="0"/>
              <a:t>Responsibility to the world involves many areas of application - we shall notice only a few basic ones.</a:t>
            </a:r>
          </a:p>
        </p:txBody>
      </p:sp>
      <p:sp>
        <p:nvSpPr>
          <p:cNvPr id="4" name="Slide Number Placeholder 3"/>
          <p:cNvSpPr>
            <a:spLocks noGrp="1"/>
          </p:cNvSpPr>
          <p:nvPr>
            <p:ph type="sldNum" sz="quarter" idx="10"/>
          </p:nvPr>
        </p:nvSpPr>
        <p:spPr/>
        <p:txBody>
          <a:bodyPr/>
          <a:lstStyle/>
          <a:p>
            <a:fld id="{E4ED4EA8-5C2E-47E3-8D92-6465019E02D5}" type="slidenum">
              <a:rPr lang="en-US" smtClean="0"/>
              <a:t>1</a:t>
            </a:fld>
            <a:endParaRPr lang="en-US"/>
          </a:p>
        </p:txBody>
      </p:sp>
    </p:spTree>
    <p:extLst>
      <p:ext uri="{BB962C8B-B14F-4D97-AF65-F5344CB8AC3E}">
        <p14:creationId xmlns:p14="http://schemas.microsoft.com/office/powerpoint/2010/main" val="17820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(Romans 13:1-7), [READ]</a:t>
            </a:r>
          </a:p>
          <a:p>
            <a:pPr marL="628650" lvl="1" indent="-171450">
              <a:buFont typeface="Arial" panose="020B0604020202020204" pitchFamily="34" charset="0"/>
              <a:buChar char="•"/>
            </a:pPr>
            <a:r>
              <a:rPr lang="en-US" b="0" dirty="0"/>
              <a:t>Do Good/Keep Laws</a:t>
            </a:r>
          </a:p>
          <a:p>
            <a:pPr marL="628650" lvl="1" indent="-171450">
              <a:buFont typeface="Arial" panose="020B0604020202020204" pitchFamily="34" charset="0"/>
              <a:buChar char="•"/>
            </a:pPr>
            <a:r>
              <a:rPr lang="en-US" b="0" dirty="0"/>
              <a:t>Pay taxes</a:t>
            </a:r>
          </a:p>
          <a:p>
            <a:pPr marL="628650" lvl="1" indent="-171450">
              <a:buFont typeface="Arial" panose="020B0604020202020204" pitchFamily="34" charset="0"/>
              <a:buChar char="•"/>
            </a:pPr>
            <a:r>
              <a:rPr lang="en-US" b="0" dirty="0"/>
              <a:t>Acknowledge the authority of the Magistrates  (The fact that Christ is our Kind does not give us “diplomatic immunity” while on earth!)</a:t>
            </a:r>
          </a:p>
          <a:p>
            <a:pPr marL="0" indent="0">
              <a:buNone/>
            </a:pPr>
            <a:r>
              <a:rPr lang="en-US" b="1" dirty="0"/>
              <a:t>Also, servants to masters/masters to servants</a:t>
            </a:r>
          </a:p>
          <a:p>
            <a:pPr marL="0" indent="0">
              <a:buNone/>
            </a:pPr>
            <a:r>
              <a:rPr lang="en-US" b="1" dirty="0"/>
              <a:t>(Ephesians 6:5-9), </a:t>
            </a:r>
            <a:r>
              <a:rPr lang="en-US" b="0" i="1" u="none" dirty="0"/>
              <a:t>“Bondservants, </a:t>
            </a:r>
            <a:r>
              <a:rPr lang="en-US" b="0" i="1" u="sng" dirty="0"/>
              <a:t>be obedient </a:t>
            </a:r>
            <a:r>
              <a:rPr lang="en-US" b="0" i="1" u="none" dirty="0"/>
              <a:t>to those who are your masters according to the flesh, with fear and trembling, </a:t>
            </a:r>
            <a:r>
              <a:rPr lang="en-US" b="0" i="1" u="sng" dirty="0"/>
              <a:t>in sincerity of heart, as to Christ</a:t>
            </a:r>
            <a:r>
              <a:rPr lang="en-US" b="0" i="1" u="none" dirty="0"/>
              <a:t>; </a:t>
            </a:r>
            <a:r>
              <a:rPr lang="en-US" b="0" i="1" u="none" baseline="30000" dirty="0"/>
              <a:t>6</a:t>
            </a:r>
            <a:r>
              <a:rPr lang="en-US" b="0" i="1" u="none" dirty="0"/>
              <a:t> not with </a:t>
            </a:r>
            <a:r>
              <a:rPr lang="en-US" b="0" i="1" u="none" dirty="0" err="1"/>
              <a:t>eyeservice</a:t>
            </a:r>
            <a:r>
              <a:rPr lang="en-US" b="0" i="1" u="none" dirty="0"/>
              <a:t>, as men- pleasers, but </a:t>
            </a:r>
            <a:r>
              <a:rPr lang="en-US" b="0" i="1" u="sng" dirty="0"/>
              <a:t>as bondservants of Christ, doing the will of God from the heart</a:t>
            </a:r>
            <a:r>
              <a:rPr lang="en-US" b="0" i="1" u="none" dirty="0"/>
              <a:t>, </a:t>
            </a:r>
            <a:r>
              <a:rPr lang="en-US" b="0" i="1" u="none" baseline="30000" dirty="0"/>
              <a:t>7</a:t>
            </a:r>
            <a:r>
              <a:rPr lang="en-US" b="0" i="1" u="none" dirty="0"/>
              <a:t> with goodwill doing service, as to the Lord, and not to men, </a:t>
            </a:r>
            <a:r>
              <a:rPr lang="en-US" b="0" i="1" u="none" baseline="30000" dirty="0"/>
              <a:t>8</a:t>
            </a:r>
            <a:r>
              <a:rPr lang="en-US" b="0" i="1" u="none" dirty="0"/>
              <a:t> knowing that whatever good anyone does, he will receive the same from the Lord, whether he is a slave or free. </a:t>
            </a:r>
            <a:r>
              <a:rPr lang="en-US" b="0" i="1" u="none" baseline="30000" dirty="0"/>
              <a:t>9</a:t>
            </a:r>
            <a:r>
              <a:rPr lang="en-US" b="0" i="1" u="none" dirty="0"/>
              <a:t> And you, masters, </a:t>
            </a:r>
            <a:r>
              <a:rPr lang="en-US" b="0" i="1" u="sng" dirty="0"/>
              <a:t>do the same things to them, giving up threatening</a:t>
            </a:r>
            <a:r>
              <a:rPr lang="en-US" b="0" i="1" u="none" dirty="0"/>
              <a:t>, knowing that your own Master also is in heaven, and there is no partiality with Him.”</a:t>
            </a:r>
          </a:p>
          <a:p>
            <a:pPr marL="0" indent="0">
              <a:buNone/>
            </a:pPr>
            <a:r>
              <a:rPr lang="en-US" b="1" dirty="0"/>
              <a:t>Good stewardship</a:t>
            </a:r>
          </a:p>
          <a:p>
            <a:pPr marL="0" indent="0">
              <a:buNone/>
            </a:pPr>
            <a:r>
              <a:rPr lang="en-US" b="1" dirty="0"/>
              <a:t>(1 Corinthians 4:2), </a:t>
            </a:r>
            <a:r>
              <a:rPr lang="en-US" b="0" i="1" dirty="0"/>
              <a:t>“Moreover it is required in stewards that one be found faithful.”;  (4), “…but He who judges me is the Lord.”</a:t>
            </a:r>
          </a:p>
          <a:p>
            <a:pPr marL="628650" lvl="1" indent="-171450">
              <a:buFont typeface="Arial" panose="020B0604020202020204" pitchFamily="34" charset="0"/>
              <a:buChar char="•"/>
            </a:pPr>
            <a:r>
              <a:rPr lang="en-US" b="0" i="0" dirty="0"/>
              <a:t>Conservation (Environment)</a:t>
            </a:r>
          </a:p>
          <a:p>
            <a:pPr marL="628650" lvl="1" indent="-171450">
              <a:buFont typeface="Arial" panose="020B0604020202020204" pitchFamily="34" charset="0"/>
              <a:buChar char="•"/>
            </a:pPr>
            <a:r>
              <a:rPr lang="en-US" b="0" i="0" dirty="0"/>
              <a:t>Money, care for others, etc.</a:t>
            </a:r>
          </a:p>
          <a:p>
            <a:pPr marL="0" indent="0">
              <a:buNone/>
            </a:pPr>
            <a:r>
              <a:rPr lang="en-US" b="1" dirty="0"/>
              <a:t>Take time to consider other societal responsibilities</a:t>
            </a:r>
          </a:p>
          <a:p>
            <a:pPr marL="628650" lvl="1" indent="-171450">
              <a:buFont typeface="Arial" panose="020B0604020202020204" pitchFamily="34" charset="0"/>
              <a:buChar char="•"/>
            </a:pPr>
            <a:r>
              <a:rPr lang="en-US" b="0" dirty="0"/>
              <a:t>Good student; friendly neighbor; politeness even to strangers…</a:t>
            </a:r>
          </a:p>
        </p:txBody>
      </p:sp>
      <p:sp>
        <p:nvSpPr>
          <p:cNvPr id="4" name="Slide Number Placeholder 3"/>
          <p:cNvSpPr>
            <a:spLocks noGrp="1"/>
          </p:cNvSpPr>
          <p:nvPr>
            <p:ph type="sldNum" sz="quarter" idx="10"/>
          </p:nvPr>
        </p:nvSpPr>
        <p:spPr/>
        <p:txBody>
          <a:bodyPr/>
          <a:lstStyle/>
          <a:p>
            <a:fld id="{E4ED4EA8-5C2E-47E3-8D92-6465019E02D5}" type="slidenum">
              <a:rPr lang="en-US" smtClean="0"/>
              <a:t>2</a:t>
            </a:fld>
            <a:endParaRPr lang="en-US"/>
          </a:p>
        </p:txBody>
      </p:sp>
    </p:spTree>
    <p:extLst>
      <p:ext uri="{BB962C8B-B14F-4D97-AF65-F5344CB8AC3E}">
        <p14:creationId xmlns:p14="http://schemas.microsoft.com/office/powerpoint/2010/main" val="226002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Salt and Light</a:t>
            </a:r>
          </a:p>
          <a:p>
            <a:r>
              <a:rPr lang="en-US" b="1" dirty="0"/>
              <a:t>(Matthew 5</a:t>
            </a:r>
            <a:r>
              <a:rPr lang="en-US" b="1" dirty="0">
                <a:sym typeface="Wingdings" panose="05000000000000000000" pitchFamily="2" charset="2"/>
              </a:rPr>
              <a:t>:13-16</a:t>
            </a:r>
            <a:r>
              <a:rPr lang="en-US" b="0" i="1" dirty="0">
                <a:sym typeface="Wingdings" panose="05000000000000000000" pitchFamily="2" charset="2"/>
              </a:rPr>
              <a:t>), “You are the salt of the earth; but if the salt loses its flavor, how shall it be seasoned? It is then good for nothing but to be thrown out and trampled underfoot by men. </a:t>
            </a:r>
            <a:r>
              <a:rPr lang="en-US" b="0" i="1" baseline="30000" dirty="0">
                <a:sym typeface="Wingdings" panose="05000000000000000000" pitchFamily="2" charset="2"/>
              </a:rPr>
              <a:t>14</a:t>
            </a:r>
            <a:r>
              <a:rPr lang="en-US" b="0" i="1" dirty="0">
                <a:sym typeface="Wingdings" panose="05000000000000000000" pitchFamily="2" charset="2"/>
              </a:rPr>
              <a:t> " You are the light of the world. A city that is set on a hill cannot be hidden. </a:t>
            </a:r>
            <a:r>
              <a:rPr lang="en-US" b="0" i="1" baseline="30000" dirty="0">
                <a:sym typeface="Wingdings" panose="05000000000000000000" pitchFamily="2" charset="2"/>
              </a:rPr>
              <a:t>15</a:t>
            </a:r>
            <a:r>
              <a:rPr lang="en-US" b="0" i="1" dirty="0">
                <a:sym typeface="Wingdings" panose="05000000000000000000" pitchFamily="2" charset="2"/>
              </a:rPr>
              <a:t> Nor do they light a lamp and put it under a basket, but on a lampstand, and it gives light to all who are in the house. </a:t>
            </a:r>
            <a:r>
              <a:rPr lang="en-US" b="0" i="1" baseline="30000" dirty="0">
                <a:sym typeface="Wingdings" panose="05000000000000000000" pitchFamily="2" charset="2"/>
              </a:rPr>
              <a:t>16</a:t>
            </a:r>
            <a:r>
              <a:rPr lang="en-US" b="0" i="1" dirty="0">
                <a:sym typeface="Wingdings" panose="05000000000000000000" pitchFamily="2" charset="2"/>
              </a:rPr>
              <a:t> Let your light so shine before men, that they may see your good works and glorify your Father in heaven.”</a:t>
            </a:r>
            <a:endParaRPr lang="en-US" b="0" i="1" dirty="0"/>
          </a:p>
          <a:p>
            <a:pPr marL="628650" lvl="1" indent="-171450">
              <a:buFont typeface="Arial" panose="020B0604020202020204" pitchFamily="34" charset="0"/>
              <a:buChar char="•"/>
            </a:pPr>
            <a:r>
              <a:rPr lang="en-US" b="1" dirty="0"/>
              <a:t>Gentiles might be ashamed</a:t>
            </a:r>
          </a:p>
          <a:p>
            <a:r>
              <a:rPr lang="en-US" b="1" dirty="0"/>
              <a:t>(1 Peter 3:15-17), </a:t>
            </a:r>
            <a:r>
              <a:rPr lang="en-US" b="0" i="1" dirty="0"/>
              <a:t>“But sanctify the Lord God in your hearts, and always be ready to give a defense to everyone who asks you a reason for the hope that is in you, with meekness and fear; </a:t>
            </a:r>
            <a:r>
              <a:rPr lang="en-US" b="0" i="1" baseline="30000" dirty="0"/>
              <a:t>16</a:t>
            </a:r>
            <a:r>
              <a:rPr lang="en-US" b="0" i="1" dirty="0"/>
              <a:t> having a good conscience, that when they defame you as evildoers, those who revile your good conduct in Christ may be ashamed. </a:t>
            </a:r>
            <a:r>
              <a:rPr lang="en-US" b="0" i="1" baseline="30000" dirty="0"/>
              <a:t>17</a:t>
            </a:r>
            <a:r>
              <a:rPr lang="en-US" b="0" i="1" dirty="0"/>
              <a:t> For it is better, if it is the will of God, to suffer for doing good than for doing evil.”</a:t>
            </a:r>
          </a:p>
          <a:p>
            <a:pPr marL="628650" lvl="1" indent="-171450">
              <a:buFont typeface="Arial" panose="020B0604020202020204" pitchFamily="34" charset="0"/>
              <a:buChar char="•"/>
            </a:pPr>
            <a:r>
              <a:rPr lang="en-US" b="1" dirty="0"/>
              <a:t>Good name for Elders</a:t>
            </a:r>
          </a:p>
          <a:p>
            <a:r>
              <a:rPr lang="en-US" b="1" dirty="0"/>
              <a:t>(1 Timothy 3:7), </a:t>
            </a:r>
            <a:r>
              <a:rPr lang="en-US" b="0" i="1" dirty="0"/>
              <a:t>“Moreover he must have a good testimony among those who are outside, lest he fall into reproach and the snare of the devil.”</a:t>
            </a:r>
          </a:p>
          <a:p>
            <a:r>
              <a:rPr lang="en-US" b="1" i="0" dirty="0"/>
              <a:t>(Albert Barnes), </a:t>
            </a:r>
            <a:r>
              <a:rPr lang="en-US" b="0" i="0" dirty="0"/>
              <a:t>“</a:t>
            </a:r>
            <a:r>
              <a:rPr lang="en-US" sz="1200" kern="1200" dirty="0">
                <a:solidFill>
                  <a:schemeClr val="tx1"/>
                </a:solidFill>
                <a:latin typeface="+mn-lt"/>
                <a:ea typeface="+mn-ea"/>
                <a:cs typeface="+mn-cs"/>
              </a:rPr>
              <a:t>The idea is, that he must have a fair reputation with them for integrity of character. His life must be in their view upright. He must not be addicted to anything which they regard as inconsistent with good morals. His deportment must be such that they shall regard it as not inconsistent with his profession. He must be true and just and honest in his dealings with his fellow-men, and so live that they cannot say that he has wronged them. He must not give occasion for scandal or reproach in his contact with the other sex, but must be regarded as a man of a pure life and of a holy walk.”</a:t>
            </a:r>
          </a:p>
          <a:p>
            <a:endParaRPr lang="en-US" sz="1200" b="0" i="1" kern="1200" dirty="0">
              <a:solidFill>
                <a:schemeClr val="tx1"/>
              </a:solidFill>
              <a:latin typeface="+mn-lt"/>
              <a:ea typeface="+mn-ea"/>
              <a:cs typeface="+mn-cs"/>
            </a:endParaRPr>
          </a:p>
          <a:p>
            <a:r>
              <a:rPr lang="en-US" sz="1200" b="1" i="0" kern="1200" dirty="0">
                <a:solidFill>
                  <a:schemeClr val="tx1"/>
                </a:solidFill>
                <a:latin typeface="+mn-lt"/>
                <a:ea typeface="+mn-ea"/>
                <a:cs typeface="+mn-cs"/>
              </a:rPr>
              <a:t>(Colossians 4:5-6), </a:t>
            </a:r>
            <a:r>
              <a:rPr lang="en-US" sz="1200" b="0" i="1" kern="1200" dirty="0">
                <a:solidFill>
                  <a:schemeClr val="tx1"/>
                </a:solidFill>
                <a:latin typeface="+mn-lt"/>
                <a:ea typeface="+mn-ea"/>
                <a:cs typeface="+mn-cs"/>
              </a:rPr>
              <a:t>“Walk in wisdom toward those who are outside, redeeming the time. </a:t>
            </a:r>
            <a:r>
              <a:rPr lang="en-US" sz="1200" b="0" i="1" kern="1200" baseline="30000" dirty="0">
                <a:solidFill>
                  <a:schemeClr val="tx1"/>
                </a:solidFill>
                <a:latin typeface="+mn-lt"/>
                <a:ea typeface="+mn-ea"/>
                <a:cs typeface="+mn-cs"/>
              </a:rPr>
              <a:t>6</a:t>
            </a:r>
            <a:r>
              <a:rPr lang="en-US" sz="1200" b="0" i="1" kern="1200" dirty="0">
                <a:solidFill>
                  <a:schemeClr val="tx1"/>
                </a:solidFill>
                <a:latin typeface="+mn-lt"/>
                <a:ea typeface="+mn-ea"/>
                <a:cs typeface="+mn-cs"/>
              </a:rPr>
              <a:t> Let your speech always be with grace, seasoned with salt, that you may know how you ought to answer each one.”</a:t>
            </a:r>
            <a:endParaRPr lang="en-US" b="0" i="1" dirty="0"/>
          </a:p>
        </p:txBody>
      </p:sp>
      <p:sp>
        <p:nvSpPr>
          <p:cNvPr id="4" name="Slide Number Placeholder 3"/>
          <p:cNvSpPr>
            <a:spLocks noGrp="1"/>
          </p:cNvSpPr>
          <p:nvPr>
            <p:ph type="sldNum" sz="quarter" idx="10"/>
          </p:nvPr>
        </p:nvSpPr>
        <p:spPr/>
        <p:txBody>
          <a:bodyPr/>
          <a:lstStyle/>
          <a:p>
            <a:fld id="{E4ED4EA8-5C2E-47E3-8D92-6465019E02D5}" type="slidenum">
              <a:rPr lang="en-US" smtClean="0"/>
              <a:t>3</a:t>
            </a:fld>
            <a:endParaRPr lang="en-US"/>
          </a:p>
        </p:txBody>
      </p:sp>
    </p:spTree>
    <p:extLst>
      <p:ext uri="{BB962C8B-B14F-4D97-AF65-F5344CB8AC3E}">
        <p14:creationId xmlns:p14="http://schemas.microsoft.com/office/powerpoint/2010/main" val="396114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1" dirty="0"/>
              <a:t>Compassionate like the  Savior</a:t>
            </a:r>
          </a:p>
          <a:p>
            <a:r>
              <a:rPr lang="en-US" b="1" dirty="0"/>
              <a:t>(Matthew 9:35-38), </a:t>
            </a:r>
            <a:r>
              <a:rPr lang="en-US" b="0" i="1" dirty="0"/>
              <a:t>“Then Jesus went about all the cities and villages, teaching in their synagogues, preaching the gospel of the kingdom, and healing every sickness and every disease among the people. </a:t>
            </a:r>
            <a:r>
              <a:rPr lang="en-US" b="0" i="1" baseline="30000" dirty="0"/>
              <a:t>36</a:t>
            </a:r>
            <a:r>
              <a:rPr lang="en-US" b="0" i="1" dirty="0"/>
              <a:t> But when He saw the multitudes, </a:t>
            </a:r>
            <a:r>
              <a:rPr lang="en-US" b="0" i="1" u="sng" dirty="0"/>
              <a:t>He was moved with compassion for them, because they were weary and scattered, like sheep having no shepherd</a:t>
            </a:r>
            <a:r>
              <a:rPr lang="en-US" b="0" i="1" dirty="0"/>
              <a:t>. </a:t>
            </a:r>
            <a:r>
              <a:rPr lang="en-US" b="0" i="1" baseline="30000" dirty="0"/>
              <a:t>37</a:t>
            </a:r>
            <a:r>
              <a:rPr lang="en-US" b="0" i="1" dirty="0"/>
              <a:t> Then He said to His disciples, “The harvest truly is plentiful, but the laborers are few. </a:t>
            </a:r>
            <a:r>
              <a:rPr lang="en-US" b="0" i="1" baseline="30000" dirty="0"/>
              <a:t>38</a:t>
            </a:r>
            <a:r>
              <a:rPr lang="en-US" b="0" i="1" dirty="0"/>
              <a:t> Therefore pray the Lord of the harvest to </a:t>
            </a:r>
            <a:r>
              <a:rPr lang="en-US" b="0" i="1" u="sng" dirty="0"/>
              <a:t>send out laborers into His harvest</a:t>
            </a:r>
            <a:r>
              <a:rPr lang="en-US" b="0" i="1" dirty="0"/>
              <a:t>.”</a:t>
            </a:r>
          </a:p>
          <a:p>
            <a:pPr marL="628650" lvl="1" indent="-171450">
              <a:buFont typeface="Arial" panose="020B0604020202020204" pitchFamily="34" charset="0"/>
              <a:buChar char="•"/>
            </a:pPr>
            <a:r>
              <a:rPr lang="en-US" b="1" i="0" dirty="0"/>
              <a:t>Go and preach (Command)</a:t>
            </a:r>
          </a:p>
          <a:p>
            <a:r>
              <a:rPr lang="en-US" b="1" i="0" dirty="0"/>
              <a:t>(2 Timothy 4:2), </a:t>
            </a:r>
            <a:r>
              <a:rPr lang="en-US" b="0" i="1" dirty="0"/>
              <a:t>“Preach the word! Be ready in season and out of season. Convince, rebuke, exhort, with all longsuffering and teaching.”</a:t>
            </a:r>
          </a:p>
          <a:p>
            <a:pPr marL="1085850" lvl="2" indent="-171450">
              <a:buFont typeface="Arial" panose="020B0604020202020204" pitchFamily="34" charset="0"/>
              <a:buChar char="•"/>
            </a:pPr>
            <a:r>
              <a:rPr lang="en-US" b="0" i="0" dirty="0"/>
              <a:t>Not just for those who labor in the word</a:t>
            </a:r>
          </a:p>
          <a:p>
            <a:pPr marL="1085850" lvl="2" indent="-171450">
              <a:buFont typeface="Arial" panose="020B0604020202020204" pitchFamily="34" charset="0"/>
              <a:buChar char="•"/>
            </a:pPr>
            <a:r>
              <a:rPr lang="en-US" b="0" i="0" dirty="0"/>
              <a:t>Evangelism (in 1</a:t>
            </a:r>
            <a:r>
              <a:rPr lang="en-US" b="0" i="0" baseline="30000" dirty="0"/>
              <a:t>st</a:t>
            </a:r>
            <a:r>
              <a:rPr lang="en-US" b="0" i="0" dirty="0"/>
              <a:t> Century) was done by all faithful Christians</a:t>
            </a:r>
          </a:p>
          <a:p>
            <a:pPr marL="628650" lvl="1" indent="-171450">
              <a:buFont typeface="Arial" panose="020B0604020202020204" pitchFamily="34" charset="0"/>
              <a:buChar char="•"/>
            </a:pPr>
            <a:r>
              <a:rPr lang="en-US" b="1" dirty="0"/>
              <a:t>Go and preach (Example)</a:t>
            </a:r>
          </a:p>
          <a:p>
            <a:r>
              <a:rPr lang="en-US" b="1" dirty="0"/>
              <a:t>(Acts 8:4),</a:t>
            </a:r>
            <a:r>
              <a:rPr lang="en-US" b="0" i="1" dirty="0"/>
              <a:t> “Therefore those who were scattered went everywhere preaching the word.”</a:t>
            </a:r>
          </a:p>
          <a:p>
            <a:pPr marL="628650" lvl="1" indent="-171450">
              <a:buFont typeface="Arial" panose="020B0604020202020204" pitchFamily="34" charset="0"/>
              <a:buChar char="•"/>
            </a:pPr>
            <a:r>
              <a:rPr lang="en-US" b="1" dirty="0"/>
              <a:t>Expression of highest form of love for mankind.</a:t>
            </a:r>
          </a:p>
          <a:p>
            <a:pPr marL="0" lvl="0" indent="0">
              <a:buFont typeface="Arial" panose="020B0604020202020204" pitchFamily="34" charset="0"/>
              <a:buNone/>
            </a:pPr>
            <a:r>
              <a:rPr lang="en-US" b="1" dirty="0"/>
              <a:t>[Jesus] (Matthew 23:37), </a:t>
            </a:r>
            <a:r>
              <a:rPr lang="en-US" b="0" i="1" dirty="0"/>
              <a:t>“O Jerusalem, Jerusalem, the one who kills the prophets and stones those who are sent to her! How often I wanted to gather your children together, as a hen gathers her chicks under her wings, but you were not willing!”</a:t>
            </a:r>
          </a:p>
          <a:p>
            <a:pPr marL="0" lvl="0" indent="0">
              <a:buFont typeface="Arial" panose="020B0604020202020204" pitchFamily="34" charset="0"/>
              <a:buNone/>
            </a:pPr>
            <a:r>
              <a:rPr lang="en-US" b="1" i="0" dirty="0"/>
              <a:t>[Paul] (Romans 10:1), </a:t>
            </a:r>
            <a:r>
              <a:rPr lang="en-US" b="0" i="1" dirty="0"/>
              <a:t>“Brethren, my heart's desire and prayer to God for Israel is that they may be saved.”</a:t>
            </a:r>
          </a:p>
        </p:txBody>
      </p:sp>
      <p:sp>
        <p:nvSpPr>
          <p:cNvPr id="4" name="Slide Number Placeholder 3"/>
          <p:cNvSpPr>
            <a:spLocks noGrp="1"/>
          </p:cNvSpPr>
          <p:nvPr>
            <p:ph type="sldNum" sz="quarter" idx="10"/>
          </p:nvPr>
        </p:nvSpPr>
        <p:spPr/>
        <p:txBody>
          <a:bodyPr/>
          <a:lstStyle/>
          <a:p>
            <a:fld id="{E4ED4EA8-5C2E-47E3-8D92-6465019E02D5}" type="slidenum">
              <a:rPr lang="en-US" smtClean="0"/>
              <a:t>4</a:t>
            </a:fld>
            <a:endParaRPr lang="en-US"/>
          </a:p>
        </p:txBody>
      </p:sp>
    </p:spTree>
    <p:extLst>
      <p:ext uri="{BB962C8B-B14F-4D97-AF65-F5344CB8AC3E}">
        <p14:creationId xmlns:p14="http://schemas.microsoft.com/office/powerpoint/2010/main" val="387471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Concept of love (extends even to your neighbors &amp; enemies)</a:t>
            </a:r>
          </a:p>
          <a:p>
            <a:r>
              <a:rPr lang="en-US" b="0" i="1" dirty="0"/>
              <a:t>(agape) </a:t>
            </a:r>
            <a:r>
              <a:rPr lang="en-US" b="1" dirty="0"/>
              <a:t>– a benevolent or charitable love… Seeking the highest good.</a:t>
            </a:r>
          </a:p>
          <a:p>
            <a:endParaRPr lang="en-US" b="1" dirty="0"/>
          </a:p>
          <a:p>
            <a:r>
              <a:rPr lang="en-US" b="1" dirty="0"/>
              <a:t>(Matthew 22:34-40), </a:t>
            </a:r>
            <a:r>
              <a:rPr lang="en-US" b="0" i="1" dirty="0"/>
              <a:t>“But when the Pharisees heard that He had silenced the Sadducees, they gathered together. </a:t>
            </a:r>
            <a:r>
              <a:rPr lang="en-US" b="0" i="1" baseline="30000" dirty="0"/>
              <a:t>35</a:t>
            </a:r>
            <a:r>
              <a:rPr lang="en-US" b="0" i="1" dirty="0"/>
              <a:t> Then one of them, a lawyer, asked Him a question, testing Him, and saying, </a:t>
            </a:r>
            <a:r>
              <a:rPr lang="en-US" b="0" i="1" baseline="30000" dirty="0"/>
              <a:t>36 </a:t>
            </a:r>
            <a:r>
              <a:rPr lang="en-US" b="0" i="1" dirty="0"/>
              <a:t>"Teacher, which is the great commandment in the law?“ </a:t>
            </a:r>
            <a:r>
              <a:rPr lang="en-US" b="0" i="1" baseline="30000" dirty="0"/>
              <a:t>37</a:t>
            </a:r>
            <a:r>
              <a:rPr lang="en-US" b="0" i="1" dirty="0"/>
              <a:t> Jesus said to him, " 'You shall love the Lord your God with all your heart, with all your soul, and with all your mind. ' </a:t>
            </a:r>
            <a:r>
              <a:rPr lang="en-US" b="0" i="1" baseline="30000" dirty="0"/>
              <a:t>38</a:t>
            </a:r>
            <a:r>
              <a:rPr lang="en-US" b="0" i="1" dirty="0"/>
              <a:t> This is the first and great commandment. </a:t>
            </a:r>
            <a:r>
              <a:rPr lang="en-US" b="0" i="1" baseline="30000" dirty="0"/>
              <a:t>39</a:t>
            </a:r>
            <a:r>
              <a:rPr lang="en-US" b="0" i="1" dirty="0"/>
              <a:t> And the second is like it: </a:t>
            </a:r>
            <a:r>
              <a:rPr lang="en-US" b="0" i="1" u="none" dirty="0"/>
              <a:t>'</a:t>
            </a:r>
            <a:r>
              <a:rPr lang="en-US" b="0" i="1" u="sng" dirty="0"/>
              <a:t>You shall love your neighbor as yourself</a:t>
            </a:r>
            <a:r>
              <a:rPr lang="en-US" b="0" i="1" dirty="0"/>
              <a:t>. ' </a:t>
            </a:r>
            <a:r>
              <a:rPr lang="en-US" b="0" i="1" baseline="30000" dirty="0"/>
              <a:t>40</a:t>
            </a:r>
            <a:r>
              <a:rPr lang="en-US" b="0" i="1" dirty="0"/>
              <a:t> On these two commandments hang all the Law and the Prophets.“</a:t>
            </a:r>
          </a:p>
          <a:p>
            <a:endParaRPr lang="en-US" b="1" i="0" dirty="0"/>
          </a:p>
          <a:p>
            <a:r>
              <a:rPr lang="en-US" b="1" i="0" dirty="0"/>
              <a:t>Seen in Action…</a:t>
            </a:r>
          </a:p>
          <a:p>
            <a:r>
              <a:rPr lang="en-US" b="1" i="0" dirty="0"/>
              <a:t>(Matthew 5:43-48), </a:t>
            </a:r>
            <a:r>
              <a:rPr lang="en-US" b="0" i="1" dirty="0"/>
              <a:t>" You have heard that it was said, 'You shall love your neighbor and hate your enemy. ' </a:t>
            </a:r>
            <a:r>
              <a:rPr lang="en-US" b="0" i="1" baseline="30000" dirty="0"/>
              <a:t>44</a:t>
            </a:r>
            <a:r>
              <a:rPr lang="en-US" b="0" i="1" dirty="0"/>
              <a:t> But I say to you, love your enemies, bless those who curse you, do good to those who hate you, and pray for those who spitefully use you and persecute you, </a:t>
            </a:r>
            <a:r>
              <a:rPr lang="en-US" b="0" i="1" baseline="30000" dirty="0"/>
              <a:t>45</a:t>
            </a:r>
            <a:r>
              <a:rPr lang="en-US" b="0" i="1" dirty="0"/>
              <a:t> that you may be sons of your Father in heaven; for He makes His sun rise on the evil and on the good, and sends rain on the just and on the unjust. </a:t>
            </a:r>
            <a:r>
              <a:rPr lang="en-US" b="0" i="1" baseline="30000" dirty="0"/>
              <a:t>46</a:t>
            </a:r>
            <a:r>
              <a:rPr lang="en-US" b="0" i="1" dirty="0"/>
              <a:t> For if you love those who love you, what reward have you? Do not even the tax collectors do the same? </a:t>
            </a:r>
            <a:r>
              <a:rPr lang="en-US" b="0" i="1" baseline="30000" dirty="0"/>
              <a:t>47</a:t>
            </a:r>
            <a:r>
              <a:rPr lang="en-US" b="0" i="1" dirty="0"/>
              <a:t> And if you greet your brethren only, what do you do more than others? Do not even the tax collectors do so? </a:t>
            </a:r>
            <a:r>
              <a:rPr lang="en-US" b="0" i="1" baseline="30000" dirty="0"/>
              <a:t>48</a:t>
            </a:r>
            <a:r>
              <a:rPr lang="en-US" b="0" i="1" dirty="0"/>
              <a:t> Therefore you shall be perfect, just as your Father in heaven is perfect.”</a:t>
            </a:r>
          </a:p>
        </p:txBody>
      </p:sp>
      <p:sp>
        <p:nvSpPr>
          <p:cNvPr id="4" name="Slide Number Placeholder 3"/>
          <p:cNvSpPr>
            <a:spLocks noGrp="1"/>
          </p:cNvSpPr>
          <p:nvPr>
            <p:ph type="sldNum" sz="quarter" idx="10"/>
          </p:nvPr>
        </p:nvSpPr>
        <p:spPr/>
        <p:txBody>
          <a:bodyPr/>
          <a:lstStyle/>
          <a:p>
            <a:fld id="{E4ED4EA8-5C2E-47E3-8D92-6465019E02D5}" type="slidenum">
              <a:rPr lang="en-US" smtClean="0"/>
              <a:t>5</a:t>
            </a:fld>
            <a:endParaRPr lang="en-US"/>
          </a:p>
        </p:txBody>
      </p:sp>
    </p:spTree>
    <p:extLst>
      <p:ext uri="{BB962C8B-B14F-4D97-AF65-F5344CB8AC3E}">
        <p14:creationId xmlns:p14="http://schemas.microsoft.com/office/powerpoint/2010/main" val="107760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not conform, transform, and then uplift!</a:t>
            </a:r>
          </a:p>
          <a:p>
            <a:endParaRPr lang="en-US" dirty="0"/>
          </a:p>
          <a:p>
            <a:r>
              <a:rPr lang="en-US" b="1" dirty="0"/>
              <a:t>(Romans 12:1-2), </a:t>
            </a:r>
            <a:r>
              <a:rPr lang="en-US" i="1" dirty="0"/>
              <a:t>“I beseech you therefore, brethren, by the mercies of God, that you present your bodies a living sacrifice, holy, acceptable to God, which is your reasonable service. </a:t>
            </a:r>
            <a:r>
              <a:rPr lang="en-US" i="1" baseline="30000" dirty="0"/>
              <a:t>2 </a:t>
            </a:r>
            <a:r>
              <a:rPr lang="en-US" i="1" dirty="0"/>
              <a:t>And do not be conformed to this world, but be transformed by the renewing of your mind, that you may prove what is that good and acceptable and perfect will of God.”</a:t>
            </a:r>
          </a:p>
        </p:txBody>
      </p:sp>
      <p:sp>
        <p:nvSpPr>
          <p:cNvPr id="4" name="Slide Number Placeholder 3"/>
          <p:cNvSpPr>
            <a:spLocks noGrp="1"/>
          </p:cNvSpPr>
          <p:nvPr>
            <p:ph type="sldNum" sz="quarter" idx="10"/>
          </p:nvPr>
        </p:nvSpPr>
        <p:spPr/>
        <p:txBody>
          <a:bodyPr/>
          <a:lstStyle/>
          <a:p>
            <a:fld id="{E4ED4EA8-5C2E-47E3-8D92-6465019E02D5}" type="slidenum">
              <a:rPr lang="en-US" smtClean="0"/>
              <a:t>6</a:t>
            </a:fld>
            <a:endParaRPr lang="en-US"/>
          </a:p>
        </p:txBody>
      </p:sp>
    </p:spTree>
    <p:extLst>
      <p:ext uri="{BB962C8B-B14F-4D97-AF65-F5344CB8AC3E}">
        <p14:creationId xmlns:p14="http://schemas.microsoft.com/office/powerpoint/2010/main" val="423031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88C1D-0811-4DAB-B7EC-8C9582D3F69E}"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093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8219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0824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2352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88C1D-0811-4DAB-B7EC-8C9582D3F69E}"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941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88C1D-0811-4DAB-B7EC-8C9582D3F69E}"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75013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88C1D-0811-4DAB-B7EC-8C9582D3F69E}" type="datetimeFigureOut">
              <a:rPr lang="en-US" smtClean="0"/>
              <a:t>5/27/2017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85966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88C1D-0811-4DAB-B7EC-8C9582D3F69E}"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78834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88C1D-0811-4DAB-B7EC-8C9582D3F69E}" type="datetimeFigureOut">
              <a:rPr lang="en-US" smtClean="0"/>
              <a:t>5/27/2017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43736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48766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05768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88C1D-0811-4DAB-B7EC-8C9582D3F69E}" type="datetimeFigureOut">
              <a:rPr lang="en-US" smtClean="0"/>
              <a:t>5/27/2017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60CF3-899B-4033-B065-D8566B304F79}" type="slidenum">
              <a:rPr lang="en-US" smtClean="0"/>
              <a:t>‹#›</a:t>
            </a:fld>
            <a:endParaRPr lang="en-US"/>
          </a:p>
        </p:txBody>
      </p:sp>
    </p:spTree>
    <p:extLst>
      <p:ext uri="{BB962C8B-B14F-4D97-AF65-F5344CB8AC3E}">
        <p14:creationId xmlns:p14="http://schemas.microsoft.com/office/powerpoint/2010/main" val="340173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779657" y="3200580"/>
            <a:ext cx="3556001" cy="2677706"/>
          </a:xfrm>
        </p:spPr>
        <p:txBody>
          <a:bodyPr>
            <a:noAutofit/>
          </a:bodyPr>
          <a:lstStyle/>
          <a:p>
            <a:r>
              <a:rPr lang="en-US" sz="6600" dirty="0">
                <a:latin typeface="Mervale Script" panose="03060506000000020000" pitchFamily="66" charset="0"/>
              </a:rPr>
              <a:t>the</a:t>
            </a:r>
          </a:p>
          <a:p>
            <a:r>
              <a:rPr lang="en-US" sz="8000" dirty="0">
                <a:latin typeface="Berlin Sans FB Demi" panose="020E0802020502020306" pitchFamily="34" charset="0"/>
              </a:rPr>
              <a:t>World</a:t>
            </a:r>
          </a:p>
          <a:p>
            <a:endParaRPr lang="en-US" sz="5400" dirty="0">
              <a:latin typeface="Berlin Sans FB Demi" panose="020E0802020502020306"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38" y="1671143"/>
            <a:ext cx="4808483" cy="4808483"/>
          </a:xfrm>
          <a:prstGeom prst="rect">
            <a:avLst/>
          </a:prstGeom>
        </p:spPr>
      </p:pic>
    </p:spTree>
    <p:extLst>
      <p:ext uri="{BB962C8B-B14F-4D97-AF65-F5344CB8AC3E}">
        <p14:creationId xmlns:p14="http://schemas.microsoft.com/office/powerpoint/2010/main" val="19287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805425" y="3200579"/>
            <a:ext cx="3556001" cy="3126079"/>
          </a:xfrm>
        </p:spPr>
        <p:txBody>
          <a:bodyPr>
            <a:noAutofit/>
          </a:bodyPr>
          <a:lstStyle/>
          <a:p>
            <a:r>
              <a:rPr lang="en-US" sz="6600" dirty="0">
                <a:latin typeface="Mervale Script" panose="03060506000000020000" pitchFamily="66" charset="0"/>
              </a:rPr>
              <a:t>to be</a:t>
            </a:r>
          </a:p>
          <a:p>
            <a:r>
              <a:rPr lang="en-US" sz="6600" dirty="0">
                <a:latin typeface="Berlin Sans FB Demi" panose="020E0802020502020306" pitchFamily="34" charset="0"/>
              </a:rPr>
              <a:t>A Good</a:t>
            </a:r>
          </a:p>
          <a:p>
            <a:r>
              <a:rPr lang="en-US" sz="6600" dirty="0">
                <a:latin typeface="Berlin Sans FB Demi" panose="020E0802020502020306" pitchFamily="34" charset="0"/>
              </a:rPr>
              <a:t>Citizen</a:t>
            </a:r>
          </a:p>
          <a:p>
            <a:endParaRPr lang="en-US" sz="5400" dirty="0">
              <a:latin typeface="Berlin Sans FB Demi" panose="020E0802020502020306" pitchFamily="34" charset="0"/>
            </a:endParaRPr>
          </a:p>
        </p:txBody>
      </p:sp>
      <p:sp>
        <p:nvSpPr>
          <p:cNvPr id="4" name="TextBox 3"/>
          <p:cNvSpPr txBox="1"/>
          <p:nvPr/>
        </p:nvSpPr>
        <p:spPr>
          <a:xfrm>
            <a:off x="1101987" y="353257"/>
            <a:ext cx="543739" cy="1569660"/>
          </a:xfrm>
          <a:prstGeom prst="rect">
            <a:avLst/>
          </a:prstGeom>
          <a:noFill/>
        </p:spPr>
        <p:txBody>
          <a:bodyPr wrap="none" rtlCol="0">
            <a:spAutoFit/>
          </a:bodyPr>
          <a:lstStyle/>
          <a:p>
            <a:pPr algn="ctr"/>
            <a:r>
              <a:rPr lang="en-US" sz="9600" b="1" dirty="0">
                <a:latin typeface="Mervale Script" panose="03060506000000020000" pitchFamily="66" charset="0"/>
              </a:rPr>
              <a:t>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360" y="1707361"/>
            <a:ext cx="4808483" cy="4808483"/>
          </a:xfrm>
          <a:prstGeom prst="rect">
            <a:avLst/>
          </a:prstGeom>
        </p:spPr>
      </p:pic>
    </p:spTree>
    <p:extLst>
      <p:ext uri="{BB962C8B-B14F-4D97-AF65-F5344CB8AC3E}">
        <p14:creationId xmlns:p14="http://schemas.microsoft.com/office/powerpoint/2010/main" val="33780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 be</a:t>
            </a:r>
          </a:p>
          <a:p>
            <a:r>
              <a:rPr lang="en-US" sz="6600" dirty="0">
                <a:latin typeface="Berlin Sans FB Demi" panose="020E0802020502020306" pitchFamily="34" charset="0"/>
              </a:rPr>
              <a:t>A Good</a:t>
            </a:r>
          </a:p>
          <a:p>
            <a:r>
              <a:rPr lang="en-US" sz="6600" dirty="0">
                <a:latin typeface="Berlin Sans FB Demi" panose="020E0802020502020306" pitchFamily="34" charset="0"/>
              </a:rPr>
              <a:t>Influence</a:t>
            </a:r>
          </a:p>
          <a:p>
            <a:endParaRPr lang="en-US" sz="5400" dirty="0">
              <a:latin typeface="Berlin Sans FB Demi" panose="020E0802020502020306" pitchFamily="34" charset="0"/>
            </a:endParaRPr>
          </a:p>
        </p:txBody>
      </p:sp>
      <p:sp>
        <p:nvSpPr>
          <p:cNvPr id="6" name="TextBox 5"/>
          <p:cNvSpPr txBox="1"/>
          <p:nvPr/>
        </p:nvSpPr>
        <p:spPr>
          <a:xfrm>
            <a:off x="1048287" y="353257"/>
            <a:ext cx="651140" cy="1569660"/>
          </a:xfrm>
          <a:prstGeom prst="rect">
            <a:avLst/>
          </a:prstGeom>
          <a:noFill/>
        </p:spPr>
        <p:txBody>
          <a:bodyPr wrap="none" rtlCol="0">
            <a:spAutoFit/>
          </a:bodyPr>
          <a:lstStyle/>
          <a:p>
            <a:pPr algn="ctr"/>
            <a:r>
              <a:rPr lang="en-US" sz="9600" b="1" dirty="0">
                <a:latin typeface="Mervale Script" panose="03060506000000020000" pitchFamily="66" charset="0"/>
              </a:rPr>
              <a:t>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360" y="1707361"/>
            <a:ext cx="4808483" cy="4808483"/>
          </a:xfrm>
          <a:prstGeom prst="rect">
            <a:avLst/>
          </a:prstGeom>
        </p:spPr>
      </p:pic>
    </p:spTree>
    <p:extLst>
      <p:ext uri="{BB962C8B-B14F-4D97-AF65-F5344CB8AC3E}">
        <p14:creationId xmlns:p14="http://schemas.microsoft.com/office/powerpoint/2010/main" val="2616778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536028" y="3200579"/>
            <a:ext cx="4414344"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Evangelize</a:t>
            </a:r>
          </a:p>
          <a:p>
            <a:endParaRPr lang="en-US" sz="5400" dirty="0">
              <a:latin typeface="Berlin Sans FB Demi" panose="020E0802020502020306" pitchFamily="34" charset="0"/>
            </a:endParaRPr>
          </a:p>
        </p:txBody>
      </p:sp>
      <p:sp>
        <p:nvSpPr>
          <p:cNvPr id="6" name="TextBox 5"/>
          <p:cNvSpPr txBox="1"/>
          <p:nvPr/>
        </p:nvSpPr>
        <p:spPr>
          <a:xfrm>
            <a:off x="1038669" y="353257"/>
            <a:ext cx="670376" cy="1569660"/>
          </a:xfrm>
          <a:prstGeom prst="rect">
            <a:avLst/>
          </a:prstGeom>
          <a:noFill/>
        </p:spPr>
        <p:txBody>
          <a:bodyPr wrap="none" rtlCol="0">
            <a:spAutoFit/>
          </a:bodyPr>
          <a:lstStyle/>
          <a:p>
            <a:pPr algn="ctr"/>
            <a:r>
              <a:rPr lang="en-US" sz="9600" b="1" dirty="0">
                <a:latin typeface="Mervale Script" panose="03060506000000020000" pitchFamily="66" charset="0"/>
              </a:rPr>
              <a:t>3</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360" y="1707361"/>
            <a:ext cx="4808483" cy="4808483"/>
          </a:xfrm>
          <a:prstGeom prst="rect">
            <a:avLst/>
          </a:prstGeom>
        </p:spPr>
      </p:pic>
    </p:spTree>
    <p:extLst>
      <p:ext uri="{BB962C8B-B14F-4D97-AF65-F5344CB8AC3E}">
        <p14:creationId xmlns:p14="http://schemas.microsoft.com/office/powerpoint/2010/main" val="78023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 be</a:t>
            </a:r>
          </a:p>
          <a:p>
            <a:r>
              <a:rPr lang="en-US" sz="6600" dirty="0">
                <a:latin typeface="Berlin Sans FB Demi" panose="020E0802020502020306" pitchFamily="34" charset="0"/>
              </a:rPr>
              <a:t>A Good</a:t>
            </a:r>
            <a:br>
              <a:rPr lang="en-US" sz="6600" dirty="0">
                <a:latin typeface="Berlin Sans FB Demi" panose="020E0802020502020306" pitchFamily="34" charset="0"/>
              </a:rPr>
            </a:br>
            <a:r>
              <a:rPr lang="en-US" sz="6600" dirty="0">
                <a:latin typeface="Berlin Sans FB Demi" panose="020E0802020502020306" pitchFamily="34" charset="0"/>
              </a:rPr>
              <a:t>Neighbor</a:t>
            </a:r>
            <a:endParaRPr lang="en-US" sz="5400" dirty="0">
              <a:latin typeface="Berlin Sans FB Demi" panose="020E0802020502020306" pitchFamily="34" charset="0"/>
            </a:endParaRPr>
          </a:p>
        </p:txBody>
      </p:sp>
      <p:sp>
        <p:nvSpPr>
          <p:cNvPr id="6" name="TextBox 5"/>
          <p:cNvSpPr txBox="1"/>
          <p:nvPr/>
        </p:nvSpPr>
        <p:spPr>
          <a:xfrm>
            <a:off x="1005006" y="353257"/>
            <a:ext cx="737702" cy="1569660"/>
          </a:xfrm>
          <a:prstGeom prst="rect">
            <a:avLst/>
          </a:prstGeom>
          <a:noFill/>
        </p:spPr>
        <p:txBody>
          <a:bodyPr wrap="none" rtlCol="0">
            <a:spAutoFit/>
          </a:bodyPr>
          <a:lstStyle/>
          <a:p>
            <a:pPr algn="ctr"/>
            <a:r>
              <a:rPr lang="en-US" sz="9600" b="1" dirty="0">
                <a:latin typeface="Mervale Script" panose="03060506000000020000" pitchFamily="66" charset="0"/>
              </a:rPr>
              <a:t>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360" y="1707361"/>
            <a:ext cx="4808483" cy="4808483"/>
          </a:xfrm>
          <a:prstGeom prst="rect">
            <a:avLst/>
          </a:prstGeom>
        </p:spPr>
      </p:pic>
    </p:spTree>
    <p:extLst>
      <p:ext uri="{BB962C8B-B14F-4D97-AF65-F5344CB8AC3E}">
        <p14:creationId xmlns:p14="http://schemas.microsoft.com/office/powerpoint/2010/main" val="690701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6820145"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Conclusion</a:t>
            </a:r>
          </a:p>
        </p:txBody>
      </p:sp>
      <p:sp>
        <p:nvSpPr>
          <p:cNvPr id="3" name="Subtitle 2"/>
          <p:cNvSpPr>
            <a:spLocks noGrp="1"/>
          </p:cNvSpPr>
          <p:nvPr>
            <p:ph type="subTitle" idx="1"/>
          </p:nvPr>
        </p:nvSpPr>
        <p:spPr>
          <a:xfrm>
            <a:off x="7463481" y="1138086"/>
            <a:ext cx="3583460" cy="5341539"/>
          </a:xfrm>
        </p:spPr>
        <p:txBody>
          <a:bodyPr>
            <a:noAutofit/>
          </a:bodyPr>
          <a:lstStyle/>
          <a:p>
            <a:r>
              <a:rPr lang="en-US" sz="6000" dirty="0">
                <a:latin typeface="Mervale Script" panose="03060506000000020000" pitchFamily="66" charset="0"/>
              </a:rPr>
              <a:t>Turn to the Bible for the “how to” of conducting yourself in the world.</a:t>
            </a:r>
            <a:endParaRPr lang="en-US" sz="6000" dirty="0">
              <a:latin typeface="Berlin Sans FB Demi" panose="020E0802020502020306" pitchFamily="34" charset="0"/>
            </a:endParaRPr>
          </a:p>
          <a:p>
            <a:endParaRPr lang="en-US" sz="5400" dirty="0">
              <a:latin typeface="Berlin Sans FB Demi" panose="020E0802020502020306"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883" y="1671143"/>
            <a:ext cx="4808483" cy="4808483"/>
          </a:xfrm>
          <a:prstGeom prst="rect">
            <a:avLst/>
          </a:prstGeom>
        </p:spPr>
      </p:pic>
    </p:spTree>
    <p:extLst>
      <p:ext uri="{BB962C8B-B14F-4D97-AF65-F5344CB8AC3E}">
        <p14:creationId xmlns:p14="http://schemas.microsoft.com/office/powerpoint/2010/main" val="2949227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75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1584</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Wingdings</vt:lpstr>
      <vt:lpstr>Calibri</vt:lpstr>
      <vt:lpstr>Mervale Script</vt:lpstr>
      <vt:lpstr>Berlin Sans FB Demi</vt:lpstr>
      <vt:lpstr>Calibri Light</vt:lpstr>
      <vt:lpstr>Office Theme</vt:lpstr>
      <vt:lpstr>The Christian’s Responsibility</vt:lpstr>
      <vt:lpstr>The Christian’s Responsibility</vt:lpstr>
      <vt:lpstr>The Christian’s Responsibility</vt:lpstr>
      <vt:lpstr>The Christian’s Responsibility</vt:lpstr>
      <vt:lpstr>The Christian’s Responsibility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Christian’s Responsibility</dc:title>
  <dc:creator>Josh Cox</dc:creator>
  <cp:lastModifiedBy>Josh Cox</cp:lastModifiedBy>
  <cp:revision>28</cp:revision>
  <dcterms:created xsi:type="dcterms:W3CDTF">2017-05-20T21:48:11Z</dcterms:created>
  <dcterms:modified xsi:type="dcterms:W3CDTF">2017-05-28T03:13:04Z</dcterms:modified>
</cp:coreProperties>
</file>